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17C6E-7F1B-4E72-BC6B-F55C1F5C50A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BC5F8-17B7-400B-B91D-8EADC1E8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2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BC5F8-17B7-400B-B91D-8EADC1E836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6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5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2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8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1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3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3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8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1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24B0-F1AF-4588-BE02-8AD739A7269A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61665-11BF-42C3-9D45-B5E6E209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7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9" y="13855"/>
            <a:ext cx="8768862" cy="670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Contexts for Hamlet</a:t>
            </a:r>
            <a:endParaRPr lang="en-US" sz="6600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752600"/>
            <a:ext cx="8534400" cy="4525963"/>
          </a:xfrm>
        </p:spPr>
        <p:txBody>
          <a:bodyPr/>
          <a:lstStyle/>
          <a:p>
            <a:r>
              <a:rPr lang="en-US" sz="4000" b="1" i="1" dirty="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The life of William Shakespeare</a:t>
            </a:r>
            <a:endParaRPr lang="en-US" sz="4000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4000" b="1" i="1" dirty="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Elizabethan </a:t>
            </a:r>
            <a:r>
              <a:rPr lang="en-US" sz="4000" b="1" i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England</a:t>
            </a:r>
            <a:endParaRPr lang="en-US" sz="4000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4000" b="1" i="1" dirty="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Expectations </a:t>
            </a:r>
            <a:r>
              <a:rPr lang="en-US" sz="4000" b="1" i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of royalty</a:t>
            </a:r>
            <a:endParaRPr lang="en-US" sz="4000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4000" b="1" i="1" dirty="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Gender </a:t>
            </a:r>
            <a:r>
              <a:rPr lang="en-US" sz="4000" b="1" i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Roles</a:t>
            </a:r>
            <a:endParaRPr lang="en-US" sz="4000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Elements of Drama</a:t>
            </a:r>
            <a:endParaRPr lang="en-US" sz="6000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1371600"/>
            <a:ext cx="8915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>
                <a:latin typeface="Corbel" panose="020B0503020204020204" pitchFamily="34" charset="0"/>
                <a:ea typeface="Adobe Fan Heiti Std B" pitchFamily="34" charset="-128"/>
              </a:rPr>
              <a:t>Through actors-</a:t>
            </a:r>
            <a:endParaRPr lang="en-US" b="1" dirty="0">
              <a:latin typeface="Corbel" panose="020B0503020204020204" pitchFamily="34" charset="0"/>
              <a:ea typeface="Adobe Fan Heiti Std B" pitchFamily="34" charset="-128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  <a:ea typeface="Adobe Fan Heiti Std B" pitchFamily="34" charset="-128"/>
              </a:rPr>
              <a:t>	-impact is direct/immediate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  <a:ea typeface="Adobe Fan Heiti Std B" pitchFamily="34" charset="-128"/>
              </a:rPr>
              <a:t>	-dependent on actor’s skill</a:t>
            </a:r>
          </a:p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  <a:ea typeface="Adobe Fan Heiti Std B" pitchFamily="34" charset="-128"/>
              </a:rPr>
              <a:t>	-</a:t>
            </a:r>
            <a:r>
              <a:rPr lang="en-US" dirty="0">
                <a:latin typeface="Corbel" panose="020B0503020204020204" pitchFamily="34" charset="0"/>
                <a:ea typeface="Adobe Fan Heiti Std B" pitchFamily="34" charset="-128"/>
              </a:rPr>
              <a:t>actors can use facial expression, gesture, </a:t>
            </a:r>
            <a:r>
              <a:rPr lang="en-US" dirty="0" smtClean="0">
                <a:latin typeface="Corbel" panose="020B0503020204020204" pitchFamily="34" charset="0"/>
                <a:ea typeface="Adobe Fan Heiti Std B" pitchFamily="34" charset="-128"/>
              </a:rPr>
              <a:t>	intonation </a:t>
            </a:r>
            <a:r>
              <a:rPr lang="en-US" dirty="0">
                <a:latin typeface="Corbel" panose="020B0503020204020204" pitchFamily="34" charset="0"/>
                <a:ea typeface="Adobe Fan Heiti Std B" pitchFamily="34" charset="-128"/>
              </a:rPr>
              <a:t>which can result in more </a:t>
            </a:r>
            <a:r>
              <a:rPr lang="en-US" dirty="0" smtClean="0">
                <a:latin typeface="Corbel" panose="020B0503020204020204" pitchFamily="34" charset="0"/>
                <a:ea typeface="Adobe Fan Heiti Std B" pitchFamily="34" charset="-128"/>
              </a:rPr>
              <a:t>	expression than </a:t>
            </a:r>
            <a:r>
              <a:rPr lang="en-US" dirty="0">
                <a:latin typeface="Corbel" panose="020B0503020204020204" pitchFamily="34" charset="0"/>
                <a:ea typeface="Adobe Fan Heiti Std B" pitchFamily="34" charset="-128"/>
              </a:rPr>
              <a:t>audience’s imagination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  <a:ea typeface="Adobe Fan Heiti Std B" pitchFamily="34" charset="-128"/>
              </a:rPr>
              <a:t>	-limited to only one point of view: </a:t>
            </a:r>
            <a:r>
              <a:rPr lang="en-US" dirty="0" smtClean="0">
                <a:latin typeface="Corbel" panose="020B0503020204020204" pitchFamily="34" charset="0"/>
                <a:ea typeface="Adobe Fan Heiti Std B" pitchFamily="34" charset="-128"/>
              </a:rPr>
              <a:t>	objective/dramatic</a:t>
            </a:r>
            <a:endParaRPr lang="en-US" dirty="0">
              <a:latin typeface="Corbel" panose="020B0503020204020204" pitchFamily="34" charset="0"/>
              <a:ea typeface="Adobe Fan Heiti Std B" pitchFamily="34" charset="-128"/>
            </a:endParaRPr>
          </a:p>
          <a:p>
            <a:pPr marL="0" indent="0">
              <a:buNone/>
            </a:pPr>
            <a:r>
              <a:rPr lang="en-US" b="1" dirty="0" smtClean="0">
                <a:latin typeface="Corbel" panose="020B0503020204020204" pitchFamily="34" charset="0"/>
                <a:ea typeface="Adobe Fan Heiti Std B" pitchFamily="34" charset="-128"/>
              </a:rPr>
              <a:t>*</a:t>
            </a:r>
            <a:r>
              <a:rPr lang="en-US" b="1" dirty="0">
                <a:latin typeface="Corbel" panose="020B0503020204020204" pitchFamily="34" charset="0"/>
                <a:ea typeface="Adobe Fan Heiti Std B" pitchFamily="34" charset="-128"/>
              </a:rPr>
              <a:t>can use a soliloquy or aside to convey thoughts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5940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Fan Heiti Std B" pitchFamily="34" charset="-128"/>
                <a:ea typeface="Adobe Fan Heiti Std B" pitchFamily="34" charset="-128"/>
              </a:rPr>
              <a:t>Elements of Drama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i="1" dirty="0" smtClean="0">
                <a:latin typeface="Corbel" panose="020B0503020204020204" pitchFamily="34" charset="0"/>
              </a:rPr>
              <a:t>On stage-</a:t>
            </a:r>
            <a:endParaRPr lang="en-US" sz="12800" b="1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12800" dirty="0" smtClean="0">
                <a:latin typeface="Corbel" panose="020B0503020204020204" pitchFamily="34" charset="0"/>
              </a:rPr>
              <a:t>	-commands attention: the theatre is dark, 	stage is lighted, no distractions</a:t>
            </a:r>
          </a:p>
          <a:p>
            <a:pPr marL="0" indent="0">
              <a:buNone/>
            </a:pPr>
            <a:endParaRPr lang="en-US" sz="12800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12800" dirty="0" smtClean="0">
                <a:latin typeface="Corbel" panose="020B0503020204020204" pitchFamily="34" charset="0"/>
              </a:rPr>
              <a:t>	-confined to the stage- only what can be 	displayed there- limited complexity, 	cannot rely on unspoken thoughts and 	reflections</a:t>
            </a:r>
          </a:p>
          <a:p>
            <a:pPr marL="0" indent="0">
              <a:buNone/>
            </a:pPr>
            <a:endParaRPr lang="en-US" sz="12800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12800" dirty="0" smtClean="0">
                <a:latin typeface="Corbel" panose="020B0503020204020204" pitchFamily="34" charset="0"/>
              </a:rPr>
              <a:t>	-limited in scene shifts- may have to stick 	to one setting for an extended period of 	time</a:t>
            </a:r>
          </a:p>
          <a:p>
            <a:pPr marL="0" indent="0">
              <a:buNone/>
            </a:pPr>
            <a:r>
              <a:rPr lang="en-US" sz="12800" dirty="0" smtClean="0">
                <a:latin typeface="Corbel" panose="020B0503020204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9800" dirty="0" smtClean="0">
                <a:latin typeface="Corbel" panose="020B0503020204020204" pitchFamily="34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dobe Fan Heiti Std B" pitchFamily="34" charset="-128"/>
                <a:ea typeface="Adobe Fan Heiti Std B" pitchFamily="34" charset="-128"/>
              </a:rPr>
              <a:t>Elements of Drama cont.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>
                <a:latin typeface="Corbel" panose="020B0503020204020204" pitchFamily="34" charset="0"/>
              </a:rPr>
              <a:t>Before an audience</a:t>
            </a:r>
            <a:r>
              <a:rPr lang="en-US" b="1" dirty="0">
                <a:latin typeface="Corbel" panose="020B0503020204020204" pitchFamily="34" charset="0"/>
              </a:rPr>
              <a:t>-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	-experience is </a:t>
            </a:r>
            <a:r>
              <a:rPr lang="en-US" dirty="0" smtClean="0">
                <a:latin typeface="Corbel" panose="020B0503020204020204" pitchFamily="34" charset="0"/>
              </a:rPr>
              <a:t>communal/public: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	</a:t>
            </a:r>
            <a:r>
              <a:rPr lang="en-US" dirty="0" smtClean="0">
                <a:latin typeface="Corbel" panose="020B0503020204020204" pitchFamily="34" charset="0"/>
              </a:rPr>
              <a:t>	 </a:t>
            </a:r>
            <a:r>
              <a:rPr lang="en-US" dirty="0">
                <a:latin typeface="Corbel" panose="020B0503020204020204" pitchFamily="34" charset="0"/>
              </a:rPr>
              <a:t>affected by </a:t>
            </a:r>
            <a:r>
              <a:rPr lang="en-US" dirty="0" smtClean="0">
                <a:latin typeface="Corbel" panose="020B0503020204020204" pitchFamily="34" charset="0"/>
              </a:rPr>
              <a:t>	others </a:t>
            </a:r>
            <a:r>
              <a:rPr lang="en-US" dirty="0">
                <a:latin typeface="Corbel" panose="020B0503020204020204" pitchFamily="34" charset="0"/>
              </a:rPr>
              <a:t>(we laugh when 	</a:t>
            </a:r>
            <a:r>
              <a:rPr lang="en-US" dirty="0" smtClean="0">
                <a:latin typeface="Corbel" panose="020B0503020204020204" pitchFamily="34" charset="0"/>
              </a:rPr>
              <a:t>		others </a:t>
            </a:r>
            <a:r>
              <a:rPr lang="en-US" dirty="0">
                <a:latin typeface="Corbel" panose="020B0503020204020204" pitchFamily="34" charset="0"/>
              </a:rPr>
              <a:t>laugh)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	-must hold the audience’s attention: </a:t>
            </a: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	</a:t>
            </a:r>
            <a:r>
              <a:rPr lang="en-US" dirty="0" smtClean="0">
                <a:latin typeface="Corbel" panose="020B0503020204020204" pitchFamily="34" charset="0"/>
              </a:rPr>
              <a:t>	well defined plot, </a:t>
            </a:r>
            <a:r>
              <a:rPr lang="en-US" dirty="0">
                <a:latin typeface="Corbel" panose="020B0503020204020204" pitchFamily="34" charset="0"/>
              </a:rPr>
              <a:t>swift exposition, strong </a:t>
            </a:r>
            <a:r>
              <a:rPr lang="en-US" dirty="0" smtClean="0">
                <a:latin typeface="Corbel" panose="020B0503020204020204" pitchFamily="34" charset="0"/>
              </a:rPr>
              <a:t>		conflict </a:t>
            </a:r>
            <a:r>
              <a:rPr lang="en-US" dirty="0">
                <a:latin typeface="Corbel" panose="020B0503020204020204" pitchFamily="34" charset="0"/>
              </a:rPr>
              <a:t>and dramatic confrontations- each </a:t>
            </a:r>
            <a:r>
              <a:rPr lang="en-US" dirty="0" smtClean="0">
                <a:latin typeface="Corbel" panose="020B0503020204020204" pitchFamily="34" charset="0"/>
              </a:rPr>
              <a:t>		act </a:t>
            </a:r>
            <a:r>
              <a:rPr lang="en-US" dirty="0">
                <a:latin typeface="Corbel" panose="020B0503020204020204" pitchFamily="34" charset="0"/>
              </a:rPr>
              <a:t>works up to its own climax, interrupted </a:t>
            </a:r>
            <a:r>
              <a:rPr lang="en-US" dirty="0" smtClean="0">
                <a:latin typeface="Corbel" panose="020B0503020204020204" pitchFamily="34" charset="0"/>
              </a:rPr>
              <a:t>		by intermission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	-central meaning must be grasped in a single </a:t>
            </a:r>
            <a:r>
              <a:rPr lang="en-US" dirty="0" smtClean="0">
                <a:latin typeface="Corbel" panose="020B0503020204020204" pitchFamily="34" charset="0"/>
              </a:rPr>
              <a:t>	performance: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	</a:t>
            </a:r>
            <a:r>
              <a:rPr lang="en-US" dirty="0" smtClean="0">
                <a:latin typeface="Corbel" panose="020B0503020204020204" pitchFamily="34" charset="0"/>
              </a:rPr>
              <a:t>	 </a:t>
            </a:r>
            <a:r>
              <a:rPr lang="en-US" dirty="0">
                <a:latin typeface="Corbel" panose="020B0503020204020204" pitchFamily="34" charset="0"/>
              </a:rPr>
              <a:t>you can’t go </a:t>
            </a:r>
            <a:r>
              <a:rPr lang="en-US" dirty="0" smtClean="0">
                <a:latin typeface="Corbel" panose="020B0503020204020204" pitchFamily="34" charset="0"/>
              </a:rPr>
              <a:t>back </a:t>
            </a:r>
            <a:r>
              <a:rPr lang="en-US" dirty="0">
                <a:latin typeface="Corbel" panose="020B0503020204020204" pitchFamily="34" charset="0"/>
              </a:rPr>
              <a:t>and read it </a:t>
            </a:r>
            <a:r>
              <a:rPr lang="en-US" dirty="0" smtClean="0">
                <a:latin typeface="Corbel" panose="020B0503020204020204" pitchFamily="34" charset="0"/>
              </a:rPr>
              <a:t>again,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	</a:t>
            </a:r>
            <a:r>
              <a:rPr lang="en-US" dirty="0" smtClean="0">
                <a:latin typeface="Corbel" panose="020B0503020204020204" pitchFamily="34" charset="0"/>
              </a:rPr>
              <a:t>	cannot </a:t>
            </a:r>
            <a:r>
              <a:rPr lang="en-US" dirty="0">
                <a:latin typeface="Corbel" panose="020B0503020204020204" pitchFamily="34" charset="0"/>
              </a:rPr>
              <a:t>use long narratives, descriptive </a:t>
            </a:r>
            <a:r>
              <a:rPr lang="en-US" dirty="0" smtClean="0">
                <a:latin typeface="Corbel" panose="020B0503020204020204" pitchFamily="34" charset="0"/>
              </a:rPr>
              <a:t>			passages- </a:t>
            </a:r>
            <a:r>
              <a:rPr lang="en-US" dirty="0">
                <a:latin typeface="Corbel" panose="020B0503020204020204" pitchFamily="34" charset="0"/>
              </a:rPr>
              <a:t>relies on spoken </a:t>
            </a:r>
            <a:r>
              <a:rPr lang="en-US" dirty="0" smtClean="0">
                <a:latin typeface="Corbel" panose="020B0503020204020204" pitchFamily="34" charset="0"/>
              </a:rPr>
              <a:t>interaction</a:t>
            </a:r>
            <a:endParaRPr lang="en-US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dobe Fan Heiti Std B" pitchFamily="34" charset="-128"/>
                <a:ea typeface="Adobe Fan Heiti Std B" pitchFamily="34" charset="-128"/>
              </a:rPr>
              <a:t>Elements of Drama cont.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>
                <a:latin typeface="Corbel" panose="020B0503020204020204" pitchFamily="34" charset="0"/>
              </a:rPr>
              <a:t>The successful playwright combines the power of words, the power of fiction and the power of dramatic technique for a successful play.</a:t>
            </a:r>
            <a:endParaRPr lang="en-US" sz="4400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dobe Fan Heiti Std B" pitchFamily="34" charset="-128"/>
                <a:ea typeface="Adobe Fan Heiti Std B" pitchFamily="34" charset="-128"/>
              </a:rPr>
              <a:t>Tragedy</a:t>
            </a:r>
            <a:endParaRPr lang="en-US" sz="8000" b="1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latin typeface="Corbel" panose="020B0503020204020204" pitchFamily="34" charset="0"/>
              </a:rPr>
              <a:t>Definition of Tragedy:</a:t>
            </a:r>
            <a:r>
              <a:rPr lang="en-US" sz="4000" dirty="0">
                <a:latin typeface="Corbel" panose="020B0503020204020204" pitchFamily="34" charset="0"/>
              </a:rPr>
              <a:t> Tragedy is an imitation of an action that is serious, complete, and of a certain </a:t>
            </a:r>
            <a:r>
              <a:rPr lang="en-US" sz="4000" dirty="0" smtClean="0">
                <a:latin typeface="Corbel" panose="020B0503020204020204" pitchFamily="34" charset="0"/>
              </a:rPr>
              <a:t>magnitude</a:t>
            </a:r>
          </a:p>
          <a:p>
            <a:pPr marL="0" indent="0">
              <a:buNone/>
            </a:pPr>
            <a:endParaRPr lang="en-US" sz="4000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atin typeface="Corbel" panose="020B0503020204020204" pitchFamily="34" charset="0"/>
              </a:rPr>
              <a:t>Tragedy</a:t>
            </a:r>
            <a:r>
              <a:rPr lang="en-US" sz="4000" dirty="0">
                <a:latin typeface="Corbel" panose="020B0503020204020204" pitchFamily="34" charset="0"/>
              </a:rPr>
              <a:t> comes in the form of action, not of narrative; with incidents arousing pity and </a:t>
            </a:r>
            <a:r>
              <a:rPr lang="en-US" sz="4000" dirty="0" smtClean="0">
                <a:latin typeface="Corbel" panose="020B0503020204020204" pitchFamily="34" charset="0"/>
              </a:rPr>
              <a:t>fear</a:t>
            </a:r>
            <a:endParaRPr lang="en-US" sz="4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2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dobe Fan Heiti Std B" pitchFamily="34" charset="-128"/>
                <a:ea typeface="Adobe Fan Heiti Std B" pitchFamily="34" charset="-128"/>
              </a:rPr>
              <a:t>Important concepts of </a:t>
            </a:r>
            <a:r>
              <a:rPr lang="en-US" b="1" dirty="0" smtClean="0">
                <a:latin typeface="Adobe Fan Heiti Std B" pitchFamily="34" charset="-128"/>
                <a:ea typeface="Adobe Fan Heiti Std B" pitchFamily="34" charset="-128"/>
              </a:rPr>
              <a:t>Tragedy:</a:t>
            </a:r>
            <a:endParaRPr lang="en-US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Corbel" panose="020B0503020204020204" pitchFamily="34" charset="0"/>
              </a:rPr>
              <a:t>The </a:t>
            </a:r>
            <a:r>
              <a:rPr lang="en-US" dirty="0">
                <a:latin typeface="Corbel" panose="020B0503020204020204" pitchFamily="34" charset="0"/>
              </a:rPr>
              <a:t>tragic protagonist refuses to submit to society's laws and life's rules due to his/her </a:t>
            </a:r>
            <a:r>
              <a:rPr lang="en-US" b="1" dirty="0">
                <a:latin typeface="Corbel" panose="020B0503020204020204" pitchFamily="34" charset="0"/>
              </a:rPr>
              <a:t>HUBRIS</a:t>
            </a:r>
            <a:r>
              <a:rPr lang="en-US" dirty="0">
                <a:latin typeface="Corbel" panose="020B0503020204020204" pitchFamily="34" charset="0"/>
              </a:rPr>
              <a:t>: excessive pride.  As a result, there is a conflict in which the protagonist makes an error in judgment caused by his/her hubris: </a:t>
            </a:r>
            <a:r>
              <a:rPr lang="en-US" b="1" dirty="0">
                <a:latin typeface="Corbel" panose="020B0503020204020204" pitchFamily="34" charset="0"/>
              </a:rPr>
              <a:t>HAMARTIA</a:t>
            </a:r>
            <a:r>
              <a:rPr lang="en-US" dirty="0">
                <a:latin typeface="Corbel" panose="020B0503020204020204" pitchFamily="34" charset="0"/>
              </a:rPr>
              <a:t>, which ends the protagonist's life.  This tragic end for the protagonist creates a </a:t>
            </a:r>
            <a:r>
              <a:rPr lang="en-US" b="1" dirty="0">
                <a:latin typeface="Corbel" panose="020B0503020204020204" pitchFamily="34" charset="0"/>
              </a:rPr>
              <a:t>CATHARSIS: </a:t>
            </a:r>
            <a:r>
              <a:rPr lang="en-US" dirty="0">
                <a:latin typeface="Corbel" panose="020B0503020204020204" pitchFamily="34" charset="0"/>
              </a:rPr>
              <a:t>a release of emotion for the audience.  This is because often the protagonist's death has made things better for the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community.</a:t>
            </a:r>
          </a:p>
          <a:p>
            <a:pPr marL="0" indent="0">
              <a:buNone/>
            </a:pPr>
            <a:r>
              <a:rPr lang="en-US" dirty="0">
                <a:latin typeface="Corbel" panose="020B0503020204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34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Adobe Fan Heiti Std B" pitchFamily="34" charset="-128"/>
                <a:ea typeface="Adobe Fan Heiti Std B" pitchFamily="34" charset="-128"/>
              </a:rPr>
              <a:t>Characters in tragedy </a:t>
            </a:r>
            <a:endParaRPr lang="en-US" sz="6000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>
                <a:latin typeface="Corbel" panose="020B0503020204020204" pitchFamily="34" charset="0"/>
              </a:rPr>
              <a:t>“</a:t>
            </a:r>
            <a:r>
              <a:rPr lang="en-US" sz="2800" b="1" dirty="0">
                <a:latin typeface="Corbel" panose="020B0503020204020204" pitchFamily="34" charset="0"/>
              </a:rPr>
              <a:t>good or fine.” </a:t>
            </a:r>
            <a:r>
              <a:rPr lang="en-US" sz="2800" dirty="0" smtClean="0">
                <a:latin typeface="Corbel" panose="020B0503020204020204" pitchFamily="34" charset="0"/>
              </a:rPr>
              <a:t>– through morality or class</a:t>
            </a:r>
            <a:endParaRPr lang="en-US" sz="2600" dirty="0" smtClean="0">
              <a:latin typeface="Corbel" panose="020B0503020204020204" pitchFamily="34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latin typeface="Corbel" panose="020B0503020204020204" pitchFamily="34" charset="0"/>
              </a:rPr>
              <a:t>“fitness </a:t>
            </a:r>
            <a:r>
              <a:rPr lang="en-US" sz="2800" b="1" dirty="0">
                <a:latin typeface="Corbel" panose="020B0503020204020204" pitchFamily="34" charset="0"/>
              </a:rPr>
              <a:t>of character” </a:t>
            </a:r>
            <a:r>
              <a:rPr lang="en-US" sz="2800" dirty="0">
                <a:latin typeface="Corbel" panose="020B0503020204020204" pitchFamily="34" charset="0"/>
              </a:rPr>
              <a:t>(true to type); e.g. valor is appropriate for a warrior but not for a woman. </a:t>
            </a:r>
            <a:endParaRPr lang="en-US" sz="2800" dirty="0" smtClean="0">
              <a:latin typeface="Corbel" panose="020B0503020204020204" pitchFamily="34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latin typeface="Corbel" panose="020B0503020204020204" pitchFamily="34" charset="0"/>
              </a:rPr>
              <a:t>“</a:t>
            </a:r>
            <a:r>
              <a:rPr lang="en-US" sz="2800" b="1" dirty="0">
                <a:latin typeface="Corbel" panose="020B0503020204020204" pitchFamily="34" charset="0"/>
              </a:rPr>
              <a:t>true to life” </a:t>
            </a:r>
            <a:r>
              <a:rPr lang="en-US" sz="2800" dirty="0">
                <a:latin typeface="Corbel" panose="020B0503020204020204" pitchFamily="34" charset="0"/>
              </a:rPr>
              <a:t>(realistic) </a:t>
            </a:r>
            <a:endParaRPr lang="en-US" sz="2800" dirty="0" smtClean="0">
              <a:latin typeface="Corbel" panose="020B0503020204020204" pitchFamily="34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latin typeface="Corbel" panose="020B0503020204020204" pitchFamily="34" charset="0"/>
              </a:rPr>
              <a:t>“</a:t>
            </a:r>
            <a:r>
              <a:rPr lang="en-US" sz="2800" b="1" dirty="0">
                <a:latin typeface="Corbel" panose="020B0503020204020204" pitchFamily="34" charset="0"/>
              </a:rPr>
              <a:t>consistency” </a:t>
            </a:r>
            <a:r>
              <a:rPr lang="en-US" sz="2800" dirty="0">
                <a:latin typeface="Corbel" panose="020B0503020204020204" pitchFamily="34" charset="0"/>
              </a:rPr>
              <a:t>(true to themselves). Once a character's personality and motivations are established, these should continue throughout the play. </a:t>
            </a:r>
            <a:endParaRPr lang="en-US" sz="2800" dirty="0" smtClean="0">
              <a:latin typeface="Corbel" panose="020B0503020204020204" pitchFamily="34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latin typeface="Corbel" panose="020B0503020204020204" pitchFamily="34" charset="0"/>
              </a:rPr>
              <a:t>“</a:t>
            </a:r>
            <a:r>
              <a:rPr lang="en-US" sz="2800" b="1" dirty="0">
                <a:latin typeface="Corbel" panose="020B0503020204020204" pitchFamily="34" charset="0"/>
              </a:rPr>
              <a:t>necessary or probable.” </a:t>
            </a:r>
            <a:r>
              <a:rPr lang="en-US" sz="2800" dirty="0">
                <a:latin typeface="Corbel" panose="020B0503020204020204" pitchFamily="34" charset="0"/>
              </a:rPr>
              <a:t>Characters must be logically constructed according to “the law of probability or necessity” that governs the actions of the play. </a:t>
            </a:r>
            <a:endParaRPr lang="en-US" sz="2800" dirty="0" smtClean="0">
              <a:latin typeface="Corbel" panose="020B0503020204020204" pitchFamily="34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latin typeface="Corbel" panose="020B0503020204020204" pitchFamily="34" charset="0"/>
              </a:rPr>
              <a:t>“</a:t>
            </a:r>
            <a:r>
              <a:rPr lang="en-US" sz="2800" b="1" dirty="0">
                <a:latin typeface="Corbel" panose="020B0503020204020204" pitchFamily="34" charset="0"/>
              </a:rPr>
              <a:t>true to life and yet more beautiful” </a:t>
            </a:r>
            <a:r>
              <a:rPr lang="en-US" sz="2800" dirty="0">
                <a:latin typeface="Corbel" panose="020B0503020204020204" pitchFamily="34" charset="0"/>
              </a:rPr>
              <a:t>(idealized, ennobled). </a:t>
            </a:r>
          </a:p>
          <a:p>
            <a:pPr marL="0" indent="0">
              <a:buNone/>
            </a:pPr>
            <a:r>
              <a:rPr lang="en-US" sz="2800" dirty="0">
                <a:latin typeface="Corbel" panose="020B0503020204020204" pitchFamily="34" charset="0"/>
              </a:rPr>
              <a:t>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9055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305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Contexts for Hamlet</vt:lpstr>
      <vt:lpstr>Elements of Drama</vt:lpstr>
      <vt:lpstr>Elements of Drama cont.</vt:lpstr>
      <vt:lpstr>Elements of Drama cont.</vt:lpstr>
      <vt:lpstr>Elements of Drama cont.</vt:lpstr>
      <vt:lpstr>Tragedy</vt:lpstr>
      <vt:lpstr>Important concepts of Tragedy:</vt:lpstr>
      <vt:lpstr>Characters in tragedy 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Contexts for Hamlet</dc:title>
  <dc:creator>User</dc:creator>
  <cp:lastModifiedBy>User</cp:lastModifiedBy>
  <cp:revision>8</cp:revision>
  <dcterms:created xsi:type="dcterms:W3CDTF">2016-09-29T14:50:18Z</dcterms:created>
  <dcterms:modified xsi:type="dcterms:W3CDTF">2016-09-29T16:14:04Z</dcterms:modified>
</cp:coreProperties>
</file>